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76" r:id="rId2"/>
    <p:sldId id="278" r:id="rId3"/>
    <p:sldId id="286" r:id="rId4"/>
    <p:sldId id="277" r:id="rId5"/>
    <p:sldId id="281" r:id="rId6"/>
    <p:sldId id="258" r:id="rId7"/>
    <p:sldId id="283" r:id="rId8"/>
    <p:sldId id="287" r:id="rId9"/>
    <p:sldId id="279" r:id="rId10"/>
    <p:sldId id="282" r:id="rId11"/>
    <p:sldId id="284" r:id="rId12"/>
    <p:sldId id="288" r:id="rId13"/>
    <p:sldId id="280" r:id="rId14"/>
    <p:sldId id="28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76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859122-0274-4ECE-AEEE-42BCD0CD6D55}" type="doc">
      <dgm:prSet loTypeId="urn:microsoft.com/office/officeart/2008/layout/HorizontalMultiLevelHierarchy" loCatId="hierarchy" qsTypeId="urn:microsoft.com/office/officeart/2005/8/quickstyle/simple1" qsCatId="simple" csTypeId="urn:microsoft.com/office/officeart/2005/8/colors/accent0_1" csCatId="mainScheme" phldr="1"/>
      <dgm:spPr/>
      <dgm:t>
        <a:bodyPr/>
        <a:lstStyle/>
        <a:p>
          <a:endParaRPr lang="en-US"/>
        </a:p>
      </dgm:t>
    </dgm:pt>
    <dgm:pt modelId="{B663D090-B03F-4F9A-941E-619F8D94A39B}">
      <dgm:prSet phldrT="[Text]" custT="1"/>
      <dgm:spPr/>
      <dgm:t>
        <a:bodyPr/>
        <a:lstStyle/>
        <a:p>
          <a:r>
            <a:rPr lang="en-US" sz="1800" dirty="0"/>
            <a:t>3 levels of reading </a:t>
          </a:r>
          <a:r>
            <a:rPr lang="en-US" sz="1600" dirty="0"/>
            <a:t>            </a:t>
          </a:r>
        </a:p>
        <a:p>
          <a:r>
            <a:rPr lang="en-US" sz="1600" dirty="0"/>
            <a:t>(</a:t>
          </a:r>
          <a:r>
            <a:rPr lang="en-US" sz="1300" dirty="0"/>
            <a:t> </a:t>
          </a:r>
          <a:r>
            <a:rPr lang="en-US" sz="1600" dirty="0"/>
            <a:t>how reading skills are acquired)</a:t>
          </a:r>
        </a:p>
      </dgm:t>
    </dgm:pt>
    <dgm:pt modelId="{16380F7A-FFB7-4F57-A6C2-F903C272DF2C}" type="parTrans" cxnId="{AFE79A13-CC25-496E-8AF7-A7E2712CB333}">
      <dgm:prSet/>
      <dgm:spPr/>
      <dgm:t>
        <a:bodyPr/>
        <a:lstStyle/>
        <a:p>
          <a:endParaRPr lang="en-US"/>
        </a:p>
      </dgm:t>
    </dgm:pt>
    <dgm:pt modelId="{E09481AD-2372-41CD-BFDD-15E0BD248D0F}" type="sibTrans" cxnId="{AFE79A13-CC25-496E-8AF7-A7E2712CB333}">
      <dgm:prSet/>
      <dgm:spPr/>
      <dgm:t>
        <a:bodyPr/>
        <a:lstStyle/>
        <a:p>
          <a:endParaRPr lang="en-US"/>
        </a:p>
      </dgm:t>
    </dgm:pt>
    <dgm:pt modelId="{AFEE84F8-F8DD-466C-8FA9-A26C4401ECEC}">
      <dgm:prSet phldrT="[Text]" custT="1"/>
      <dgm:spPr/>
      <dgm:t>
        <a:bodyPr/>
        <a:lstStyle/>
        <a:p>
          <a:r>
            <a:rPr lang="en-US" sz="1400" b="1" dirty="0" smtClean="0"/>
            <a:t>SUPRALEXICAL </a:t>
          </a:r>
          <a:endParaRPr lang="en-US" sz="1400" b="1" dirty="0"/>
        </a:p>
        <a:p>
          <a:r>
            <a:rPr lang="en-US" sz="1400" dirty="0"/>
            <a:t>Reading Comprehension</a:t>
          </a:r>
        </a:p>
        <a:p>
          <a:r>
            <a:rPr lang="en-US" sz="1400" dirty="0"/>
            <a:t>Listening Comprehension</a:t>
          </a:r>
        </a:p>
      </dgm:t>
    </dgm:pt>
    <dgm:pt modelId="{640ADFDC-166F-4AD7-9EFF-F8D3A74865D1}" type="parTrans" cxnId="{A66D6153-B215-4C58-AC4E-C991D15BE1A2}">
      <dgm:prSet/>
      <dgm:spPr/>
      <dgm:t>
        <a:bodyPr/>
        <a:lstStyle/>
        <a:p>
          <a:endParaRPr lang="en-US" dirty="0"/>
        </a:p>
      </dgm:t>
    </dgm:pt>
    <dgm:pt modelId="{8288DFC7-5D86-4630-87FF-0B572ED9D079}" type="sibTrans" cxnId="{A66D6153-B215-4C58-AC4E-C991D15BE1A2}">
      <dgm:prSet/>
      <dgm:spPr/>
      <dgm:t>
        <a:bodyPr/>
        <a:lstStyle/>
        <a:p>
          <a:endParaRPr lang="en-US"/>
        </a:p>
      </dgm:t>
    </dgm:pt>
    <dgm:pt modelId="{361649CB-E735-4A98-A180-052C6E9906A1}">
      <dgm:prSet custT="1"/>
      <dgm:spPr/>
      <dgm:t>
        <a:bodyPr/>
        <a:lstStyle/>
        <a:p>
          <a:r>
            <a:rPr lang="en-US" sz="1400" b="1" dirty="0" smtClean="0"/>
            <a:t>SUBLEXICAL </a:t>
          </a:r>
          <a:endParaRPr lang="en-US" sz="1400" b="1" dirty="0"/>
        </a:p>
        <a:p>
          <a:r>
            <a:rPr lang="en-US" sz="1400" b="0" dirty="0"/>
            <a:t>Phonological Awareness, Rapid Naming, Working Memory, (Attention Processes), Orthographic Processing</a:t>
          </a:r>
        </a:p>
      </dgm:t>
    </dgm:pt>
    <dgm:pt modelId="{F6AC9704-BFEC-4DAF-AA98-A40F9EB681A3}" type="parTrans" cxnId="{56273FCF-2812-4A68-BA4F-7CC78A6E65EA}">
      <dgm:prSet/>
      <dgm:spPr/>
      <dgm:t>
        <a:bodyPr/>
        <a:lstStyle/>
        <a:p>
          <a:endParaRPr lang="en-US" dirty="0"/>
        </a:p>
      </dgm:t>
    </dgm:pt>
    <dgm:pt modelId="{C674F2E5-EBE3-437A-A4B6-104011078ABA}" type="sibTrans" cxnId="{56273FCF-2812-4A68-BA4F-7CC78A6E65EA}">
      <dgm:prSet/>
      <dgm:spPr/>
      <dgm:t>
        <a:bodyPr/>
        <a:lstStyle/>
        <a:p>
          <a:endParaRPr lang="en-US"/>
        </a:p>
      </dgm:t>
    </dgm:pt>
    <dgm:pt modelId="{F547E950-01BD-46E0-AA42-23FABDEA3C7F}">
      <dgm:prSet custT="1"/>
      <dgm:spPr/>
      <dgm:t>
        <a:bodyPr/>
        <a:lstStyle/>
        <a:p>
          <a:r>
            <a:rPr lang="en-US" sz="1400" b="1" dirty="0"/>
            <a:t>LEXICAL </a:t>
          </a:r>
        </a:p>
        <a:p>
          <a:r>
            <a:rPr lang="en-US" sz="1400" b="0" dirty="0"/>
            <a:t>Decoding (phonics), </a:t>
          </a:r>
        </a:p>
        <a:p>
          <a:r>
            <a:rPr lang="en-US" sz="1400" b="0" dirty="0"/>
            <a:t>encoding (spelling), </a:t>
          </a:r>
        </a:p>
        <a:p>
          <a:r>
            <a:rPr lang="en-US" sz="1400" b="0" dirty="0"/>
            <a:t>Fluency (rate &amp; accuracy)</a:t>
          </a:r>
        </a:p>
        <a:p>
          <a:r>
            <a:rPr lang="en-US" sz="1400" b="0" dirty="0"/>
            <a:t>vocabulary knowledge</a:t>
          </a:r>
        </a:p>
      </dgm:t>
    </dgm:pt>
    <dgm:pt modelId="{6217EBD4-8170-405D-8158-1EF3A41B4914}" type="parTrans" cxnId="{8921FBEC-22DD-495A-8CFF-83A8024A4FBE}">
      <dgm:prSet/>
      <dgm:spPr/>
      <dgm:t>
        <a:bodyPr/>
        <a:lstStyle/>
        <a:p>
          <a:endParaRPr lang="en-US" dirty="0"/>
        </a:p>
      </dgm:t>
    </dgm:pt>
    <dgm:pt modelId="{9E361DFC-52F7-4D44-A664-629F6F8376D8}" type="sibTrans" cxnId="{8921FBEC-22DD-495A-8CFF-83A8024A4FBE}">
      <dgm:prSet/>
      <dgm:spPr/>
      <dgm:t>
        <a:bodyPr/>
        <a:lstStyle/>
        <a:p>
          <a:endParaRPr lang="en-US"/>
        </a:p>
      </dgm:t>
    </dgm:pt>
    <dgm:pt modelId="{30A2ABA3-7FAC-48D9-A7DD-54DAF2FE2007}" type="pres">
      <dgm:prSet presAssocID="{5B859122-0274-4ECE-AEEE-42BCD0CD6D55}" presName="Name0" presStyleCnt="0">
        <dgm:presLayoutVars>
          <dgm:chPref val="1"/>
          <dgm:dir/>
          <dgm:animOne val="branch"/>
          <dgm:animLvl val="lvl"/>
          <dgm:resizeHandles val="exact"/>
        </dgm:presLayoutVars>
      </dgm:prSet>
      <dgm:spPr/>
      <dgm:t>
        <a:bodyPr/>
        <a:lstStyle/>
        <a:p>
          <a:endParaRPr lang="en-US"/>
        </a:p>
      </dgm:t>
    </dgm:pt>
    <dgm:pt modelId="{3EB8A368-12B8-4876-BC54-9A1625D4AC51}" type="pres">
      <dgm:prSet presAssocID="{B663D090-B03F-4F9A-941E-619F8D94A39B}" presName="root1" presStyleCnt="0"/>
      <dgm:spPr/>
    </dgm:pt>
    <dgm:pt modelId="{3ED88CC3-9BC8-4C97-B046-C3D963CDFA6C}" type="pres">
      <dgm:prSet presAssocID="{B663D090-B03F-4F9A-941E-619F8D94A39B}" presName="LevelOneTextNode" presStyleLbl="node0" presStyleIdx="0" presStyleCnt="1" custScaleX="113117">
        <dgm:presLayoutVars>
          <dgm:chPref val="3"/>
        </dgm:presLayoutVars>
      </dgm:prSet>
      <dgm:spPr/>
      <dgm:t>
        <a:bodyPr/>
        <a:lstStyle/>
        <a:p>
          <a:endParaRPr lang="en-US"/>
        </a:p>
      </dgm:t>
    </dgm:pt>
    <dgm:pt modelId="{0D10190F-34B5-44C6-B167-83C126FF1F09}" type="pres">
      <dgm:prSet presAssocID="{B663D090-B03F-4F9A-941E-619F8D94A39B}" presName="level2hierChild" presStyleCnt="0"/>
      <dgm:spPr/>
    </dgm:pt>
    <dgm:pt modelId="{05C59A4A-CB1A-4059-8C91-67938F179B8D}" type="pres">
      <dgm:prSet presAssocID="{640ADFDC-166F-4AD7-9EFF-F8D3A74865D1}" presName="conn2-1" presStyleLbl="parChTrans1D2" presStyleIdx="0" presStyleCnt="3"/>
      <dgm:spPr/>
      <dgm:t>
        <a:bodyPr/>
        <a:lstStyle/>
        <a:p>
          <a:endParaRPr lang="en-US"/>
        </a:p>
      </dgm:t>
    </dgm:pt>
    <dgm:pt modelId="{407C8A26-2209-46BE-9348-3343353083F3}" type="pres">
      <dgm:prSet presAssocID="{640ADFDC-166F-4AD7-9EFF-F8D3A74865D1}" presName="connTx" presStyleLbl="parChTrans1D2" presStyleIdx="0" presStyleCnt="3"/>
      <dgm:spPr/>
      <dgm:t>
        <a:bodyPr/>
        <a:lstStyle/>
        <a:p>
          <a:endParaRPr lang="en-US"/>
        </a:p>
      </dgm:t>
    </dgm:pt>
    <dgm:pt modelId="{EF1BAF91-7F29-427D-9E10-6A5C4A3B3A30}" type="pres">
      <dgm:prSet presAssocID="{AFEE84F8-F8DD-466C-8FA9-A26C4401ECEC}" presName="root2" presStyleCnt="0"/>
      <dgm:spPr/>
    </dgm:pt>
    <dgm:pt modelId="{531D646A-E8C9-4B95-80AC-DC2645967F14}" type="pres">
      <dgm:prSet presAssocID="{AFEE84F8-F8DD-466C-8FA9-A26C4401ECEC}" presName="LevelTwoTextNode" presStyleLbl="node2" presStyleIdx="0" presStyleCnt="3" custScaleX="126096" custScaleY="136635">
        <dgm:presLayoutVars>
          <dgm:chPref val="3"/>
        </dgm:presLayoutVars>
      </dgm:prSet>
      <dgm:spPr/>
      <dgm:t>
        <a:bodyPr/>
        <a:lstStyle/>
        <a:p>
          <a:endParaRPr lang="en-US"/>
        </a:p>
      </dgm:t>
    </dgm:pt>
    <dgm:pt modelId="{2DF6DC82-83B1-4C98-BE41-EFC674DCE63F}" type="pres">
      <dgm:prSet presAssocID="{AFEE84F8-F8DD-466C-8FA9-A26C4401ECEC}" presName="level3hierChild" presStyleCnt="0"/>
      <dgm:spPr/>
    </dgm:pt>
    <dgm:pt modelId="{05EC41E2-4000-4086-8955-EC377B506794}" type="pres">
      <dgm:prSet presAssocID="{6217EBD4-8170-405D-8158-1EF3A41B4914}" presName="conn2-1" presStyleLbl="parChTrans1D2" presStyleIdx="1" presStyleCnt="3"/>
      <dgm:spPr/>
      <dgm:t>
        <a:bodyPr/>
        <a:lstStyle/>
        <a:p>
          <a:endParaRPr lang="en-US"/>
        </a:p>
      </dgm:t>
    </dgm:pt>
    <dgm:pt modelId="{28320938-F21F-4404-BBDD-38EDA2A327FF}" type="pres">
      <dgm:prSet presAssocID="{6217EBD4-8170-405D-8158-1EF3A41B4914}" presName="connTx" presStyleLbl="parChTrans1D2" presStyleIdx="1" presStyleCnt="3"/>
      <dgm:spPr/>
      <dgm:t>
        <a:bodyPr/>
        <a:lstStyle/>
        <a:p>
          <a:endParaRPr lang="en-US"/>
        </a:p>
      </dgm:t>
    </dgm:pt>
    <dgm:pt modelId="{9EBDFA70-BF19-4A2C-A649-C15BBBF7CDA1}" type="pres">
      <dgm:prSet presAssocID="{F547E950-01BD-46E0-AA42-23FABDEA3C7F}" presName="root2" presStyleCnt="0"/>
      <dgm:spPr/>
    </dgm:pt>
    <dgm:pt modelId="{62442DAF-9643-4759-A8AE-B987FAD4E5ED}" type="pres">
      <dgm:prSet presAssocID="{F547E950-01BD-46E0-AA42-23FABDEA3C7F}" presName="LevelTwoTextNode" presStyleLbl="node2" presStyleIdx="1" presStyleCnt="3" custScaleX="128337" custScaleY="188454" custLinFactNeighborX="357" custLinFactNeighborY="-1172">
        <dgm:presLayoutVars>
          <dgm:chPref val="3"/>
        </dgm:presLayoutVars>
      </dgm:prSet>
      <dgm:spPr/>
      <dgm:t>
        <a:bodyPr/>
        <a:lstStyle/>
        <a:p>
          <a:endParaRPr lang="en-US"/>
        </a:p>
      </dgm:t>
    </dgm:pt>
    <dgm:pt modelId="{D0C6CF2D-675A-494F-9A23-AB42882741F9}" type="pres">
      <dgm:prSet presAssocID="{F547E950-01BD-46E0-AA42-23FABDEA3C7F}" presName="level3hierChild" presStyleCnt="0"/>
      <dgm:spPr/>
    </dgm:pt>
    <dgm:pt modelId="{B0E3A2D9-666D-42C6-8E3B-4C27D195BE55}" type="pres">
      <dgm:prSet presAssocID="{F6AC9704-BFEC-4DAF-AA98-A40F9EB681A3}" presName="conn2-1" presStyleLbl="parChTrans1D2" presStyleIdx="2" presStyleCnt="3"/>
      <dgm:spPr/>
      <dgm:t>
        <a:bodyPr/>
        <a:lstStyle/>
        <a:p>
          <a:endParaRPr lang="en-US"/>
        </a:p>
      </dgm:t>
    </dgm:pt>
    <dgm:pt modelId="{4DD5A02E-2F87-4F9C-8633-9C89D954AD45}" type="pres">
      <dgm:prSet presAssocID="{F6AC9704-BFEC-4DAF-AA98-A40F9EB681A3}" presName="connTx" presStyleLbl="parChTrans1D2" presStyleIdx="2" presStyleCnt="3"/>
      <dgm:spPr/>
      <dgm:t>
        <a:bodyPr/>
        <a:lstStyle/>
        <a:p>
          <a:endParaRPr lang="en-US"/>
        </a:p>
      </dgm:t>
    </dgm:pt>
    <dgm:pt modelId="{3519DC41-73CF-4FCC-8E88-AAAEC19925A4}" type="pres">
      <dgm:prSet presAssocID="{361649CB-E735-4A98-A180-052C6E9906A1}" presName="root2" presStyleCnt="0"/>
      <dgm:spPr/>
    </dgm:pt>
    <dgm:pt modelId="{4B53B803-6786-4C39-ABD6-C1536483CAA2}" type="pres">
      <dgm:prSet presAssocID="{361649CB-E735-4A98-A180-052C6E9906A1}" presName="LevelTwoTextNode" presStyleLbl="node2" presStyleIdx="2" presStyleCnt="3" custScaleX="128199" custScaleY="146841">
        <dgm:presLayoutVars>
          <dgm:chPref val="3"/>
        </dgm:presLayoutVars>
      </dgm:prSet>
      <dgm:spPr/>
      <dgm:t>
        <a:bodyPr/>
        <a:lstStyle/>
        <a:p>
          <a:endParaRPr lang="en-US"/>
        </a:p>
      </dgm:t>
    </dgm:pt>
    <dgm:pt modelId="{E2D72027-1C06-400E-8A52-3EC444FC53A8}" type="pres">
      <dgm:prSet presAssocID="{361649CB-E735-4A98-A180-052C6E9906A1}" presName="level3hierChild" presStyleCnt="0"/>
      <dgm:spPr/>
    </dgm:pt>
  </dgm:ptLst>
  <dgm:cxnLst>
    <dgm:cxn modelId="{9CBAAC67-6510-43DA-BBDF-46BBA0975405}" type="presOf" srcId="{640ADFDC-166F-4AD7-9EFF-F8D3A74865D1}" destId="{407C8A26-2209-46BE-9348-3343353083F3}" srcOrd="1" destOrd="0" presId="urn:microsoft.com/office/officeart/2008/layout/HorizontalMultiLevelHierarchy"/>
    <dgm:cxn modelId="{0701385B-8AB1-4350-92AE-887B43E8A457}" type="presOf" srcId="{361649CB-E735-4A98-A180-052C6E9906A1}" destId="{4B53B803-6786-4C39-ABD6-C1536483CAA2}" srcOrd="0" destOrd="0" presId="urn:microsoft.com/office/officeart/2008/layout/HorizontalMultiLevelHierarchy"/>
    <dgm:cxn modelId="{56273FCF-2812-4A68-BA4F-7CC78A6E65EA}" srcId="{B663D090-B03F-4F9A-941E-619F8D94A39B}" destId="{361649CB-E735-4A98-A180-052C6E9906A1}" srcOrd="2" destOrd="0" parTransId="{F6AC9704-BFEC-4DAF-AA98-A40F9EB681A3}" sibTransId="{C674F2E5-EBE3-437A-A4B6-104011078ABA}"/>
    <dgm:cxn modelId="{7421D351-D1C5-4CCA-A034-5E54DD5474D0}" type="presOf" srcId="{F6AC9704-BFEC-4DAF-AA98-A40F9EB681A3}" destId="{4DD5A02E-2F87-4F9C-8633-9C89D954AD45}" srcOrd="1" destOrd="0" presId="urn:microsoft.com/office/officeart/2008/layout/HorizontalMultiLevelHierarchy"/>
    <dgm:cxn modelId="{F3D7F535-8C5F-4503-AAF2-B495177EBF6B}" type="presOf" srcId="{6217EBD4-8170-405D-8158-1EF3A41B4914}" destId="{28320938-F21F-4404-BBDD-38EDA2A327FF}" srcOrd="1" destOrd="0" presId="urn:microsoft.com/office/officeart/2008/layout/HorizontalMultiLevelHierarchy"/>
    <dgm:cxn modelId="{A66D6153-B215-4C58-AC4E-C991D15BE1A2}" srcId="{B663D090-B03F-4F9A-941E-619F8D94A39B}" destId="{AFEE84F8-F8DD-466C-8FA9-A26C4401ECEC}" srcOrd="0" destOrd="0" parTransId="{640ADFDC-166F-4AD7-9EFF-F8D3A74865D1}" sibTransId="{8288DFC7-5D86-4630-87FF-0B572ED9D079}"/>
    <dgm:cxn modelId="{3B7C06B6-16CD-40F0-BE92-3B30D4A0C78E}" type="presOf" srcId="{AFEE84F8-F8DD-466C-8FA9-A26C4401ECEC}" destId="{531D646A-E8C9-4B95-80AC-DC2645967F14}" srcOrd="0" destOrd="0" presId="urn:microsoft.com/office/officeart/2008/layout/HorizontalMultiLevelHierarchy"/>
    <dgm:cxn modelId="{A0EAEFCA-D692-4AD1-9F89-4DEFE95C8769}" type="presOf" srcId="{B663D090-B03F-4F9A-941E-619F8D94A39B}" destId="{3ED88CC3-9BC8-4C97-B046-C3D963CDFA6C}" srcOrd="0" destOrd="0" presId="urn:microsoft.com/office/officeart/2008/layout/HorizontalMultiLevelHierarchy"/>
    <dgm:cxn modelId="{A3790C47-6A43-41E9-B917-5FF8571101C5}" type="presOf" srcId="{5B859122-0274-4ECE-AEEE-42BCD0CD6D55}" destId="{30A2ABA3-7FAC-48D9-A7DD-54DAF2FE2007}" srcOrd="0" destOrd="0" presId="urn:microsoft.com/office/officeart/2008/layout/HorizontalMultiLevelHierarchy"/>
    <dgm:cxn modelId="{9EBCEF28-4E05-4DC7-939F-652ECC8692DB}" type="presOf" srcId="{F6AC9704-BFEC-4DAF-AA98-A40F9EB681A3}" destId="{B0E3A2D9-666D-42C6-8E3B-4C27D195BE55}" srcOrd="0" destOrd="0" presId="urn:microsoft.com/office/officeart/2008/layout/HorizontalMultiLevelHierarchy"/>
    <dgm:cxn modelId="{DEA9F9A2-33DE-4E7F-AE6A-98A8BEAB1202}" type="presOf" srcId="{640ADFDC-166F-4AD7-9EFF-F8D3A74865D1}" destId="{05C59A4A-CB1A-4059-8C91-67938F179B8D}" srcOrd="0" destOrd="0" presId="urn:microsoft.com/office/officeart/2008/layout/HorizontalMultiLevelHierarchy"/>
    <dgm:cxn modelId="{EDE9F500-81A1-4DE4-A4B0-F95CFDC849F6}" type="presOf" srcId="{F547E950-01BD-46E0-AA42-23FABDEA3C7F}" destId="{62442DAF-9643-4759-A8AE-B987FAD4E5ED}" srcOrd="0" destOrd="0" presId="urn:microsoft.com/office/officeart/2008/layout/HorizontalMultiLevelHierarchy"/>
    <dgm:cxn modelId="{AFE79A13-CC25-496E-8AF7-A7E2712CB333}" srcId="{5B859122-0274-4ECE-AEEE-42BCD0CD6D55}" destId="{B663D090-B03F-4F9A-941E-619F8D94A39B}" srcOrd="0" destOrd="0" parTransId="{16380F7A-FFB7-4F57-A6C2-F903C272DF2C}" sibTransId="{E09481AD-2372-41CD-BFDD-15E0BD248D0F}"/>
    <dgm:cxn modelId="{8921FBEC-22DD-495A-8CFF-83A8024A4FBE}" srcId="{B663D090-B03F-4F9A-941E-619F8D94A39B}" destId="{F547E950-01BD-46E0-AA42-23FABDEA3C7F}" srcOrd="1" destOrd="0" parTransId="{6217EBD4-8170-405D-8158-1EF3A41B4914}" sibTransId="{9E361DFC-52F7-4D44-A664-629F6F8376D8}"/>
    <dgm:cxn modelId="{CB4055C9-FC3F-4683-9D99-C4634C7FB8D6}" type="presOf" srcId="{6217EBD4-8170-405D-8158-1EF3A41B4914}" destId="{05EC41E2-4000-4086-8955-EC377B506794}" srcOrd="0" destOrd="0" presId="urn:microsoft.com/office/officeart/2008/layout/HorizontalMultiLevelHierarchy"/>
    <dgm:cxn modelId="{0C510E69-5319-4595-865A-FE923485CE45}" type="presParOf" srcId="{30A2ABA3-7FAC-48D9-A7DD-54DAF2FE2007}" destId="{3EB8A368-12B8-4876-BC54-9A1625D4AC51}" srcOrd="0" destOrd="0" presId="urn:microsoft.com/office/officeart/2008/layout/HorizontalMultiLevelHierarchy"/>
    <dgm:cxn modelId="{607A03C5-D68E-4ABC-8B1C-AE77F1A67B2A}" type="presParOf" srcId="{3EB8A368-12B8-4876-BC54-9A1625D4AC51}" destId="{3ED88CC3-9BC8-4C97-B046-C3D963CDFA6C}" srcOrd="0" destOrd="0" presId="urn:microsoft.com/office/officeart/2008/layout/HorizontalMultiLevelHierarchy"/>
    <dgm:cxn modelId="{14E29A70-EBE1-4AE9-8A25-56F5D99CC70D}" type="presParOf" srcId="{3EB8A368-12B8-4876-BC54-9A1625D4AC51}" destId="{0D10190F-34B5-44C6-B167-83C126FF1F09}" srcOrd="1" destOrd="0" presId="urn:microsoft.com/office/officeart/2008/layout/HorizontalMultiLevelHierarchy"/>
    <dgm:cxn modelId="{673C414F-C4FE-421A-A1BE-CCBE8ECF179A}" type="presParOf" srcId="{0D10190F-34B5-44C6-B167-83C126FF1F09}" destId="{05C59A4A-CB1A-4059-8C91-67938F179B8D}" srcOrd="0" destOrd="0" presId="urn:microsoft.com/office/officeart/2008/layout/HorizontalMultiLevelHierarchy"/>
    <dgm:cxn modelId="{E7C9098F-7866-4462-8466-DF35C4D9E6DA}" type="presParOf" srcId="{05C59A4A-CB1A-4059-8C91-67938F179B8D}" destId="{407C8A26-2209-46BE-9348-3343353083F3}" srcOrd="0" destOrd="0" presId="urn:microsoft.com/office/officeart/2008/layout/HorizontalMultiLevelHierarchy"/>
    <dgm:cxn modelId="{863CA835-FC9F-47AF-8DC9-360658EA6C9E}" type="presParOf" srcId="{0D10190F-34B5-44C6-B167-83C126FF1F09}" destId="{EF1BAF91-7F29-427D-9E10-6A5C4A3B3A30}" srcOrd="1" destOrd="0" presId="urn:microsoft.com/office/officeart/2008/layout/HorizontalMultiLevelHierarchy"/>
    <dgm:cxn modelId="{84BC3B7E-2B89-4539-92B7-2E0F1A7CE4ED}" type="presParOf" srcId="{EF1BAF91-7F29-427D-9E10-6A5C4A3B3A30}" destId="{531D646A-E8C9-4B95-80AC-DC2645967F14}" srcOrd="0" destOrd="0" presId="urn:microsoft.com/office/officeart/2008/layout/HorizontalMultiLevelHierarchy"/>
    <dgm:cxn modelId="{DBD17AEA-6474-40D5-B43C-DDAE0DC8B916}" type="presParOf" srcId="{EF1BAF91-7F29-427D-9E10-6A5C4A3B3A30}" destId="{2DF6DC82-83B1-4C98-BE41-EFC674DCE63F}" srcOrd="1" destOrd="0" presId="urn:microsoft.com/office/officeart/2008/layout/HorizontalMultiLevelHierarchy"/>
    <dgm:cxn modelId="{788E5DAB-C5EE-4891-8623-1381F0372151}" type="presParOf" srcId="{0D10190F-34B5-44C6-B167-83C126FF1F09}" destId="{05EC41E2-4000-4086-8955-EC377B506794}" srcOrd="2" destOrd="0" presId="urn:microsoft.com/office/officeart/2008/layout/HorizontalMultiLevelHierarchy"/>
    <dgm:cxn modelId="{18CCCED5-C502-48AB-82A3-22AEC2D02640}" type="presParOf" srcId="{05EC41E2-4000-4086-8955-EC377B506794}" destId="{28320938-F21F-4404-BBDD-38EDA2A327FF}" srcOrd="0" destOrd="0" presId="urn:microsoft.com/office/officeart/2008/layout/HorizontalMultiLevelHierarchy"/>
    <dgm:cxn modelId="{EB1B582D-A10C-49BD-8001-90B3B5D9FCCB}" type="presParOf" srcId="{0D10190F-34B5-44C6-B167-83C126FF1F09}" destId="{9EBDFA70-BF19-4A2C-A649-C15BBBF7CDA1}" srcOrd="3" destOrd="0" presId="urn:microsoft.com/office/officeart/2008/layout/HorizontalMultiLevelHierarchy"/>
    <dgm:cxn modelId="{BDDF9F02-3EE4-4F28-AA5E-99F896C882E6}" type="presParOf" srcId="{9EBDFA70-BF19-4A2C-A649-C15BBBF7CDA1}" destId="{62442DAF-9643-4759-A8AE-B987FAD4E5ED}" srcOrd="0" destOrd="0" presId="urn:microsoft.com/office/officeart/2008/layout/HorizontalMultiLevelHierarchy"/>
    <dgm:cxn modelId="{5292C3E9-F875-43DD-A8F5-0956E57F112F}" type="presParOf" srcId="{9EBDFA70-BF19-4A2C-A649-C15BBBF7CDA1}" destId="{D0C6CF2D-675A-494F-9A23-AB42882741F9}" srcOrd="1" destOrd="0" presId="urn:microsoft.com/office/officeart/2008/layout/HorizontalMultiLevelHierarchy"/>
    <dgm:cxn modelId="{6C80A89D-AC37-4F04-A960-E95C87732626}" type="presParOf" srcId="{0D10190F-34B5-44C6-B167-83C126FF1F09}" destId="{B0E3A2D9-666D-42C6-8E3B-4C27D195BE55}" srcOrd="4" destOrd="0" presId="urn:microsoft.com/office/officeart/2008/layout/HorizontalMultiLevelHierarchy"/>
    <dgm:cxn modelId="{A7F7D724-3507-4D6D-8F3E-30CFF3591549}" type="presParOf" srcId="{B0E3A2D9-666D-42C6-8E3B-4C27D195BE55}" destId="{4DD5A02E-2F87-4F9C-8633-9C89D954AD45}" srcOrd="0" destOrd="0" presId="urn:microsoft.com/office/officeart/2008/layout/HorizontalMultiLevelHierarchy"/>
    <dgm:cxn modelId="{2A368874-740E-4FD8-B06A-EFFC0F2519D7}" type="presParOf" srcId="{0D10190F-34B5-44C6-B167-83C126FF1F09}" destId="{3519DC41-73CF-4FCC-8E88-AAAEC19925A4}" srcOrd="5" destOrd="0" presId="urn:microsoft.com/office/officeart/2008/layout/HorizontalMultiLevelHierarchy"/>
    <dgm:cxn modelId="{F4B11904-B172-4222-83B9-6AB7B67349C6}" type="presParOf" srcId="{3519DC41-73CF-4FCC-8E88-AAAEC19925A4}" destId="{4B53B803-6786-4C39-ABD6-C1536483CAA2}" srcOrd="0" destOrd="0" presId="urn:microsoft.com/office/officeart/2008/layout/HorizontalMultiLevelHierarchy"/>
    <dgm:cxn modelId="{BA6452A0-F25B-49AE-984C-3650BB0A953A}" type="presParOf" srcId="{3519DC41-73CF-4FCC-8E88-AAAEC19925A4}" destId="{E2D72027-1C06-400E-8A52-3EC444FC53A8}" srcOrd="1" destOrd="0" presId="urn:microsoft.com/office/officeart/2008/layout/HorizontalMultiLevelHierarchy"/>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0E3A2D9-666D-42C6-8E3B-4C27D195BE55}">
      <dsp:nvSpPr>
        <dsp:cNvPr id="0" name=""/>
        <dsp:cNvSpPr/>
      </dsp:nvSpPr>
      <dsp:spPr>
        <a:xfrm>
          <a:off x="2227190" y="2235200"/>
          <a:ext cx="556102" cy="1589848"/>
        </a:xfrm>
        <a:custGeom>
          <a:avLst/>
          <a:gdLst/>
          <a:ahLst/>
          <a:cxnLst/>
          <a:rect l="0" t="0" r="0" b="0"/>
          <a:pathLst>
            <a:path>
              <a:moveTo>
                <a:pt x="0" y="0"/>
              </a:moveTo>
              <a:lnTo>
                <a:pt x="278051" y="0"/>
              </a:lnTo>
              <a:lnTo>
                <a:pt x="278051" y="1589848"/>
              </a:lnTo>
              <a:lnTo>
                <a:pt x="556102" y="158984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dirty="0"/>
        </a:p>
      </dsp:txBody>
      <dsp:txXfrm>
        <a:off x="2463134" y="2988016"/>
        <a:ext cx="84215" cy="84215"/>
      </dsp:txXfrm>
    </dsp:sp>
    <dsp:sp modelId="{05EC41E2-4000-4086-8955-EC377B506794}">
      <dsp:nvSpPr>
        <dsp:cNvPr id="0" name=""/>
        <dsp:cNvSpPr/>
      </dsp:nvSpPr>
      <dsp:spPr>
        <a:xfrm>
          <a:off x="2227190" y="2136285"/>
          <a:ext cx="566029" cy="91440"/>
        </a:xfrm>
        <a:custGeom>
          <a:avLst/>
          <a:gdLst/>
          <a:ahLst/>
          <a:cxnLst/>
          <a:rect l="0" t="0" r="0" b="0"/>
          <a:pathLst>
            <a:path>
              <a:moveTo>
                <a:pt x="0" y="98914"/>
              </a:moveTo>
              <a:lnTo>
                <a:pt x="283014" y="98914"/>
              </a:lnTo>
              <a:lnTo>
                <a:pt x="283014" y="45720"/>
              </a:lnTo>
              <a:lnTo>
                <a:pt x="566029" y="4572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2495992" y="2167792"/>
        <a:ext cx="28426" cy="28426"/>
      </dsp:txXfrm>
    </dsp:sp>
    <dsp:sp modelId="{05C59A4A-CB1A-4059-8C91-67938F179B8D}">
      <dsp:nvSpPr>
        <dsp:cNvPr id="0" name=""/>
        <dsp:cNvSpPr/>
      </dsp:nvSpPr>
      <dsp:spPr>
        <a:xfrm>
          <a:off x="2227190" y="602092"/>
          <a:ext cx="556102" cy="1633107"/>
        </a:xfrm>
        <a:custGeom>
          <a:avLst/>
          <a:gdLst/>
          <a:ahLst/>
          <a:cxnLst/>
          <a:rect l="0" t="0" r="0" b="0"/>
          <a:pathLst>
            <a:path>
              <a:moveTo>
                <a:pt x="0" y="1633107"/>
              </a:moveTo>
              <a:lnTo>
                <a:pt x="278051" y="1633107"/>
              </a:lnTo>
              <a:lnTo>
                <a:pt x="278051" y="0"/>
              </a:lnTo>
              <a:lnTo>
                <a:pt x="55610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dirty="0"/>
        </a:p>
      </dsp:txBody>
      <dsp:txXfrm>
        <a:off x="2462112" y="1375516"/>
        <a:ext cx="86259" cy="86259"/>
      </dsp:txXfrm>
    </dsp:sp>
    <dsp:sp modelId="{3ED88CC3-9BC8-4C97-B046-C3D963CDFA6C}">
      <dsp:nvSpPr>
        <dsp:cNvPr id="0" name=""/>
        <dsp:cNvSpPr/>
      </dsp:nvSpPr>
      <dsp:spPr>
        <a:xfrm rot="16200000">
          <a:off x="-483102" y="1755743"/>
          <a:ext cx="4461673" cy="95891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3 levels of reading </a:t>
          </a:r>
          <a:r>
            <a:rPr lang="en-US" sz="1600" kern="1200" dirty="0"/>
            <a:t>            </a:t>
          </a:r>
        </a:p>
        <a:p>
          <a:pPr lvl="0" algn="ctr" defTabSz="800100">
            <a:lnSpc>
              <a:spcPct val="90000"/>
            </a:lnSpc>
            <a:spcBef>
              <a:spcPct val="0"/>
            </a:spcBef>
            <a:spcAft>
              <a:spcPct val="35000"/>
            </a:spcAft>
          </a:pPr>
          <a:r>
            <a:rPr lang="en-US" sz="1600" kern="1200" dirty="0"/>
            <a:t>(</a:t>
          </a:r>
          <a:r>
            <a:rPr lang="en-US" sz="1300" kern="1200" dirty="0"/>
            <a:t> </a:t>
          </a:r>
          <a:r>
            <a:rPr lang="en-US" sz="1600" kern="1200" dirty="0"/>
            <a:t>how reading skills are acquired)</a:t>
          </a:r>
        </a:p>
      </dsp:txBody>
      <dsp:txXfrm rot="16200000">
        <a:off x="-483102" y="1755743"/>
        <a:ext cx="4461673" cy="958913"/>
      </dsp:txXfrm>
    </dsp:sp>
    <dsp:sp modelId="{531D646A-E8C9-4B95-80AC-DC2645967F14}">
      <dsp:nvSpPr>
        <dsp:cNvPr id="0" name=""/>
        <dsp:cNvSpPr/>
      </dsp:nvSpPr>
      <dsp:spPr>
        <a:xfrm>
          <a:off x="2783293" y="22953"/>
          <a:ext cx="3506117" cy="1158279"/>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SUPRALEXICAL </a:t>
          </a:r>
          <a:endParaRPr lang="en-US" sz="1400" b="1" kern="1200" dirty="0"/>
        </a:p>
        <a:p>
          <a:pPr lvl="0" algn="ctr" defTabSz="622300">
            <a:lnSpc>
              <a:spcPct val="90000"/>
            </a:lnSpc>
            <a:spcBef>
              <a:spcPct val="0"/>
            </a:spcBef>
            <a:spcAft>
              <a:spcPct val="35000"/>
            </a:spcAft>
          </a:pPr>
          <a:r>
            <a:rPr lang="en-US" sz="1400" kern="1200" dirty="0"/>
            <a:t>Reading Comprehension</a:t>
          </a:r>
        </a:p>
        <a:p>
          <a:pPr lvl="0" algn="ctr" defTabSz="622300">
            <a:lnSpc>
              <a:spcPct val="90000"/>
            </a:lnSpc>
            <a:spcBef>
              <a:spcPct val="0"/>
            </a:spcBef>
            <a:spcAft>
              <a:spcPct val="35000"/>
            </a:spcAft>
          </a:pPr>
          <a:r>
            <a:rPr lang="en-US" sz="1400" kern="1200" dirty="0"/>
            <a:t>Listening Comprehension</a:t>
          </a:r>
        </a:p>
      </dsp:txBody>
      <dsp:txXfrm>
        <a:off x="2783293" y="22953"/>
        <a:ext cx="3506117" cy="1158279"/>
      </dsp:txXfrm>
    </dsp:sp>
    <dsp:sp modelId="{62442DAF-9643-4759-A8AE-B987FAD4E5ED}">
      <dsp:nvSpPr>
        <dsp:cNvPr id="0" name=""/>
        <dsp:cNvSpPr/>
      </dsp:nvSpPr>
      <dsp:spPr>
        <a:xfrm>
          <a:off x="2793219" y="1383226"/>
          <a:ext cx="3568429" cy="1597558"/>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a:t>LEXICAL </a:t>
          </a:r>
        </a:p>
        <a:p>
          <a:pPr lvl="0" algn="ctr" defTabSz="622300">
            <a:lnSpc>
              <a:spcPct val="90000"/>
            </a:lnSpc>
            <a:spcBef>
              <a:spcPct val="0"/>
            </a:spcBef>
            <a:spcAft>
              <a:spcPct val="35000"/>
            </a:spcAft>
          </a:pPr>
          <a:r>
            <a:rPr lang="en-US" sz="1400" b="0" kern="1200" dirty="0"/>
            <a:t>Decoding (phonics), </a:t>
          </a:r>
        </a:p>
        <a:p>
          <a:pPr lvl="0" algn="ctr" defTabSz="622300">
            <a:lnSpc>
              <a:spcPct val="90000"/>
            </a:lnSpc>
            <a:spcBef>
              <a:spcPct val="0"/>
            </a:spcBef>
            <a:spcAft>
              <a:spcPct val="35000"/>
            </a:spcAft>
          </a:pPr>
          <a:r>
            <a:rPr lang="en-US" sz="1400" b="0" kern="1200" dirty="0"/>
            <a:t>encoding (spelling), </a:t>
          </a:r>
        </a:p>
        <a:p>
          <a:pPr lvl="0" algn="ctr" defTabSz="622300">
            <a:lnSpc>
              <a:spcPct val="90000"/>
            </a:lnSpc>
            <a:spcBef>
              <a:spcPct val="0"/>
            </a:spcBef>
            <a:spcAft>
              <a:spcPct val="35000"/>
            </a:spcAft>
          </a:pPr>
          <a:r>
            <a:rPr lang="en-US" sz="1400" b="0" kern="1200" dirty="0"/>
            <a:t>Fluency (rate &amp; accuracy)</a:t>
          </a:r>
        </a:p>
        <a:p>
          <a:pPr lvl="0" algn="ctr" defTabSz="622300">
            <a:lnSpc>
              <a:spcPct val="90000"/>
            </a:lnSpc>
            <a:spcBef>
              <a:spcPct val="0"/>
            </a:spcBef>
            <a:spcAft>
              <a:spcPct val="35000"/>
            </a:spcAft>
          </a:pPr>
          <a:r>
            <a:rPr lang="en-US" sz="1400" b="0" kern="1200" dirty="0"/>
            <a:t>vocabulary knowledge</a:t>
          </a:r>
        </a:p>
      </dsp:txBody>
      <dsp:txXfrm>
        <a:off x="2793219" y="1383226"/>
        <a:ext cx="3568429" cy="1597558"/>
      </dsp:txXfrm>
    </dsp:sp>
    <dsp:sp modelId="{4B53B803-6786-4C39-ABD6-C1536483CAA2}">
      <dsp:nvSpPr>
        <dsp:cNvPr id="0" name=""/>
        <dsp:cNvSpPr/>
      </dsp:nvSpPr>
      <dsp:spPr>
        <a:xfrm>
          <a:off x="2783293" y="3202649"/>
          <a:ext cx="3564591" cy="1244797"/>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SUBLEXICAL </a:t>
          </a:r>
          <a:endParaRPr lang="en-US" sz="1400" b="1" kern="1200" dirty="0"/>
        </a:p>
        <a:p>
          <a:pPr lvl="0" algn="ctr" defTabSz="622300">
            <a:lnSpc>
              <a:spcPct val="90000"/>
            </a:lnSpc>
            <a:spcBef>
              <a:spcPct val="0"/>
            </a:spcBef>
            <a:spcAft>
              <a:spcPct val="35000"/>
            </a:spcAft>
          </a:pPr>
          <a:r>
            <a:rPr lang="en-US" sz="1400" b="0" kern="1200" dirty="0"/>
            <a:t>Phonological Awareness, Rapid Naming, Working Memory, (Attention Processes), Orthographic Processing</a:t>
          </a:r>
        </a:p>
      </dsp:txBody>
      <dsp:txXfrm>
        <a:off x="2783293" y="3202649"/>
        <a:ext cx="3564591" cy="124479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E873B6-8409-49B2-BE09-CE8E36F231DC}" type="datetimeFigureOut">
              <a:rPr lang="en-US" smtClean="0"/>
              <a:pPr/>
              <a:t>11/9/2014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07AA6A-19B0-4B2F-ADD4-ACD048225F21}" type="slidenum">
              <a:rPr lang="en-US" smtClean="0"/>
              <a:pPr/>
              <a:t>‹#›</a:t>
            </a:fld>
            <a:endParaRPr lang="en-US" dirty="0"/>
          </a:p>
        </p:txBody>
      </p:sp>
    </p:spTree>
    <p:extLst>
      <p:ext uri="{BB962C8B-B14F-4D97-AF65-F5344CB8AC3E}">
        <p14:creationId xmlns="" xmlns:p14="http://schemas.microsoft.com/office/powerpoint/2010/main" val="2153042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10-10:10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11:00-11:30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11:30-11:40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14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10:10-1:15</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10:15-10:20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10:20-10:25</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10:25-10:30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10:30-10:40</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10:40-1:45</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10:45-10:5-</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10:50-11</a:t>
            </a:r>
            <a:endParaRPr lang="en-US" dirty="0"/>
          </a:p>
        </p:txBody>
      </p:sp>
      <p:sp>
        <p:nvSpPr>
          <p:cNvPr id="4" name="Slide Number Placeholder 3"/>
          <p:cNvSpPr>
            <a:spLocks noGrp="1"/>
          </p:cNvSpPr>
          <p:nvPr>
            <p:ph type="sldNum" sz="quarter" idx="10"/>
          </p:nvPr>
        </p:nvSpPr>
        <p:spPr/>
        <p:txBody>
          <a:bodyPr/>
          <a:lstStyle/>
          <a:p>
            <a:fld id="{E607AA6A-19B0-4B2F-ADD4-ACD048225F21}"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05200" y="1498602"/>
            <a:ext cx="5257800"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3505200" y="4927600"/>
            <a:ext cx="5257800"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101043471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274639"/>
            <a:ext cx="106680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9"/>
            <a:ext cx="6400800"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36507153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15635241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4445000"/>
            <a:ext cx="5257800"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609600" y="3124201"/>
            <a:ext cx="5257800"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8382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244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348933913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841249"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8382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27448"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47244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35528301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351676386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206873185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2971800" y="0"/>
            <a:ext cx="59436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228601" y="1701800"/>
            <a:ext cx="2514600"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3352800" y="482600"/>
            <a:ext cx="5105400"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28601" y="4648200"/>
            <a:ext cx="2514600"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196807203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562100" y="0"/>
            <a:ext cx="6019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1828800" y="4800600"/>
            <a:ext cx="5486400"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1828800" y="279402"/>
            <a:ext cx="5486400"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dirty="0" smtClean="0"/>
              <a:t>Click icon to add picture</a:t>
            </a:r>
            <a:endParaRPr dirty="0"/>
          </a:p>
        </p:txBody>
      </p:sp>
      <p:sp>
        <p:nvSpPr>
          <p:cNvPr id="4" name="Text Placeholder 3"/>
          <p:cNvSpPr>
            <a:spLocks noGrp="1"/>
          </p:cNvSpPr>
          <p:nvPr>
            <p:ph type="body" sz="half" idx="2"/>
          </p:nvPr>
        </p:nvSpPr>
        <p:spPr>
          <a:xfrm>
            <a:off x="1828800" y="5562600"/>
            <a:ext cx="5486400"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06A5AC-5452-4D41-8FB5-E7EBBC5C0653}" type="datetimeFigureOut">
              <a:rPr lang="en-US" smtClean="0"/>
              <a:pPr/>
              <a:t>11/9/2014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12213374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228600" y="0"/>
            <a:ext cx="8686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Placeholder 1"/>
          <p:cNvSpPr>
            <a:spLocks noGrp="1"/>
          </p:cNvSpPr>
          <p:nvPr>
            <p:ph type="title"/>
          </p:nvPr>
        </p:nvSpPr>
        <p:spPr>
          <a:xfrm>
            <a:off x="838200" y="76200"/>
            <a:ext cx="7620000"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838200" y="1701800"/>
            <a:ext cx="7620000"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38200" y="6400802"/>
            <a:ext cx="2057400"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6606A5AC-5452-4D41-8FB5-E7EBBC5C0653}" type="datetimeFigureOut">
              <a:rPr lang="en-US" smtClean="0"/>
              <a:pPr/>
              <a:t>11/9/2014</a:t>
            </a:fld>
            <a:endParaRPr lang="en-US" dirty="0"/>
          </a:p>
        </p:txBody>
      </p:sp>
      <p:sp>
        <p:nvSpPr>
          <p:cNvPr id="5" name="Footer Placeholder 4"/>
          <p:cNvSpPr>
            <a:spLocks noGrp="1"/>
          </p:cNvSpPr>
          <p:nvPr>
            <p:ph type="ftr" sz="quarter" idx="3"/>
          </p:nvPr>
        </p:nvSpPr>
        <p:spPr>
          <a:xfrm>
            <a:off x="2931645" y="6400802"/>
            <a:ext cx="4663440"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7627346" y="6400802"/>
            <a:ext cx="830855"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46417C5E-C2BE-481E-B3D1-0D7740F294E7}" type="slidenum">
              <a:rPr lang="en-US" smtClean="0"/>
              <a:pPr/>
              <a:t>‹#›</a:t>
            </a:fld>
            <a:endParaRPr lang="en-US" dirty="0"/>
          </a:p>
        </p:txBody>
      </p:sp>
    </p:spTree>
    <p:extLst>
      <p:ext uri="{BB962C8B-B14F-4D97-AF65-F5344CB8AC3E}">
        <p14:creationId xmlns=""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olorincolorado.org/watch_and_learn/57465/"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www.colorincolorado.org/watch_and_learn/57466/"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rdg4402spring13.wikispaces.com/Instructional+Ideas_Sublexical+Skills" TargetMode="External"/><Relationship Id="rId4" Type="http://schemas.openxmlformats.org/officeDocument/2006/relationships/hyperlink" Target="http://www.eslkidstuff.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colorincolorado.org/educators/reachingou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4402</a:t>
            </a:r>
            <a:br>
              <a:rPr lang="en-US" dirty="0" smtClean="0"/>
            </a:br>
            <a:r>
              <a:rPr lang="en-US" dirty="0" smtClean="0"/>
              <a:t>11-10-</a:t>
            </a:r>
            <a:r>
              <a:rPr lang="en-US" dirty="0" smtClean="0"/>
              <a:t>14</a:t>
            </a:r>
            <a:endParaRPr lang="en-US" dirty="0"/>
          </a:p>
        </p:txBody>
      </p:sp>
      <p:sp>
        <p:nvSpPr>
          <p:cNvPr id="3" name="Subtitle 2"/>
          <p:cNvSpPr>
            <a:spLocks noGrp="1"/>
          </p:cNvSpPr>
          <p:nvPr>
            <p:ph type="subTitle" idx="1"/>
          </p:nvPr>
        </p:nvSpPr>
        <p:spPr/>
        <p:txBody>
          <a:bodyPr>
            <a:normAutofit lnSpcReduction="10000"/>
          </a:bodyPr>
          <a:lstStyle/>
          <a:p>
            <a:r>
              <a:rPr lang="en-US" dirty="0" smtClean="0"/>
              <a:t>Chapter </a:t>
            </a:r>
            <a:r>
              <a:rPr lang="en-US" dirty="0" smtClean="0"/>
              <a:t>3 Intermediate Grade Reading Instruction for ELLS</a:t>
            </a:r>
            <a:endParaRPr lang="en-US"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7620000" cy="1676400"/>
          </a:xfrm>
        </p:spPr>
        <p:txBody>
          <a:bodyPr>
            <a:normAutofit/>
          </a:bodyPr>
          <a:lstStyle/>
          <a:p>
            <a:r>
              <a:rPr lang="en-US" dirty="0" smtClean="0"/>
              <a:t>Obj 1: ELL Reading Challenges: </a:t>
            </a:r>
            <a:endParaRPr lang="en-US" dirty="0"/>
          </a:p>
        </p:txBody>
      </p:sp>
      <p:sp>
        <p:nvSpPr>
          <p:cNvPr id="3" name="Content Placeholder 2"/>
          <p:cNvSpPr>
            <a:spLocks noGrp="1"/>
          </p:cNvSpPr>
          <p:nvPr>
            <p:ph idx="1"/>
          </p:nvPr>
        </p:nvSpPr>
        <p:spPr>
          <a:xfrm>
            <a:off x="838200" y="1828800"/>
            <a:ext cx="7620000" cy="4343400"/>
          </a:xfrm>
        </p:spPr>
        <p:txBody>
          <a:bodyPr>
            <a:normAutofit lnSpcReduction="10000"/>
          </a:bodyPr>
          <a:lstStyle/>
          <a:p>
            <a:r>
              <a:rPr lang="en-US" dirty="0" smtClean="0"/>
              <a:t>Sublexical</a:t>
            </a:r>
          </a:p>
          <a:p>
            <a:pPr lvl="1"/>
            <a:r>
              <a:rPr lang="en-US" dirty="0" smtClean="0"/>
              <a:t>Phonemic differences (no /V/ in Hindi, /Sh/ in Spanish)</a:t>
            </a:r>
          </a:p>
          <a:p>
            <a:pPr lvl="1"/>
            <a:r>
              <a:rPr lang="en-US" dirty="0" smtClean="0"/>
              <a:t>LD in L1 = LD in L2: PA/RAN, Attention, WM</a:t>
            </a:r>
          </a:p>
          <a:p>
            <a:pPr lvl="1"/>
            <a:r>
              <a:rPr lang="en-US" dirty="0" smtClean="0"/>
              <a:t>Pragmatics are culturally dependent</a:t>
            </a:r>
          </a:p>
          <a:p>
            <a:r>
              <a:rPr lang="en-US" dirty="0" smtClean="0"/>
              <a:t>Lexical </a:t>
            </a:r>
            <a:r>
              <a:rPr lang="en-US" dirty="0" smtClean="0"/>
              <a:t>	</a:t>
            </a:r>
            <a:endParaRPr lang="en-US" dirty="0" smtClean="0"/>
          </a:p>
          <a:p>
            <a:pPr lvl="1"/>
            <a:r>
              <a:rPr lang="en-US" dirty="0" smtClean="0"/>
              <a:t>Letter-sound correspondence difference (H in English/</a:t>
            </a:r>
            <a:r>
              <a:rPr lang="en-US" dirty="0" smtClean="0"/>
              <a:t>S</a:t>
            </a:r>
            <a:r>
              <a:rPr lang="en-US" dirty="0" smtClean="0"/>
              <a:t>panish) </a:t>
            </a:r>
          </a:p>
          <a:p>
            <a:r>
              <a:rPr lang="en-US" dirty="0" smtClean="0"/>
              <a:t>Supralexical: </a:t>
            </a:r>
          </a:p>
          <a:p>
            <a:pPr lvl="1"/>
            <a:r>
              <a:rPr lang="en-US" dirty="0" smtClean="0"/>
              <a:t>CALP acquisition/semantics</a:t>
            </a:r>
          </a:p>
          <a:p>
            <a:pPr lvl="1"/>
            <a:r>
              <a:rPr lang="en-US" dirty="0" smtClean="0"/>
              <a:t>Lack of L1 proficiency/Language Shift </a:t>
            </a: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 2: Important Reading Instruction </a:t>
            </a:r>
            <a:r>
              <a:rPr lang="en-US" u="sng" dirty="0" smtClean="0"/>
              <a:t>MUSTS </a:t>
            </a:r>
            <a:r>
              <a:rPr lang="en-US" dirty="0" smtClean="0"/>
              <a:t>for ELLS:</a:t>
            </a:r>
            <a:endParaRPr lang="en-US" dirty="0"/>
          </a:p>
        </p:txBody>
      </p:sp>
      <p:sp>
        <p:nvSpPr>
          <p:cNvPr id="3" name="Content Placeholder 2"/>
          <p:cNvSpPr>
            <a:spLocks noGrp="1"/>
          </p:cNvSpPr>
          <p:nvPr>
            <p:ph idx="1"/>
          </p:nvPr>
        </p:nvSpPr>
        <p:spPr>
          <a:xfrm>
            <a:off x="838200" y="1447800"/>
            <a:ext cx="7772400" cy="4876800"/>
          </a:xfrm>
        </p:spPr>
        <p:txBody>
          <a:bodyPr>
            <a:normAutofit fontScale="85000" lnSpcReduction="20000"/>
          </a:bodyPr>
          <a:lstStyle/>
          <a:p>
            <a:r>
              <a:rPr lang="en-US" b="1" dirty="0" smtClean="0"/>
              <a:t>Explict, Direct, &amp; Clear Verbal and Written Instruction </a:t>
            </a:r>
          </a:p>
          <a:p>
            <a:r>
              <a:rPr lang="en-US" b="1" dirty="0" smtClean="0"/>
              <a:t>Whole to Part – Supralexical         Lexical       Sublexical</a:t>
            </a:r>
          </a:p>
          <a:p>
            <a:r>
              <a:rPr lang="en-US" b="1" dirty="0" smtClean="0"/>
              <a:t>Promote Language Acquisition </a:t>
            </a:r>
          </a:p>
          <a:p>
            <a:r>
              <a:rPr lang="en-US" b="1" dirty="0" smtClean="0"/>
              <a:t>CRI </a:t>
            </a:r>
            <a:endParaRPr lang="en-US" dirty="0" smtClean="0"/>
          </a:p>
          <a:p>
            <a:r>
              <a:rPr lang="en-US" b="1" dirty="0" smtClean="0"/>
              <a:t>Read Aloud Daily: </a:t>
            </a:r>
            <a:r>
              <a:rPr lang="en-US" dirty="0" smtClean="0"/>
              <a:t>5 book goal</a:t>
            </a:r>
          </a:p>
          <a:p>
            <a:r>
              <a:rPr lang="en-US" b="1" dirty="0" smtClean="0"/>
              <a:t>Consider Emotions</a:t>
            </a:r>
            <a:r>
              <a:rPr lang="en-US" dirty="0" smtClean="0"/>
              <a:t>: Lower Affective Filter. How? </a:t>
            </a:r>
          </a:p>
          <a:p>
            <a:r>
              <a:rPr lang="en-US" b="1" dirty="0" smtClean="0"/>
              <a:t>Provide </a:t>
            </a:r>
            <a:r>
              <a:rPr lang="en-US" b="1" dirty="0" smtClean="0"/>
              <a:t>scaffolding/embed context (see next slide for graphic)</a:t>
            </a:r>
            <a:r>
              <a:rPr lang="en-US" dirty="0" smtClean="0"/>
              <a:t>:  </a:t>
            </a:r>
            <a:r>
              <a:rPr lang="en-US" dirty="0" smtClean="0"/>
              <a:t>such as…. </a:t>
            </a:r>
          </a:p>
          <a:p>
            <a:pPr lvl="1"/>
            <a:r>
              <a:rPr lang="en-US" dirty="0" smtClean="0"/>
              <a:t>Visuals</a:t>
            </a:r>
          </a:p>
          <a:p>
            <a:pPr lvl="1"/>
            <a:r>
              <a:rPr lang="en-US" dirty="0" smtClean="0"/>
              <a:t>Manipulatives</a:t>
            </a:r>
          </a:p>
          <a:p>
            <a:pPr lvl="1"/>
            <a:r>
              <a:rPr lang="en-US" dirty="0" smtClean="0"/>
              <a:t>TPR</a:t>
            </a:r>
            <a:endParaRPr lang="en-US" dirty="0" smtClean="0"/>
          </a:p>
          <a:p>
            <a:pPr lvl="1"/>
            <a:r>
              <a:rPr lang="en-US" dirty="0" smtClean="0"/>
              <a:t>realia</a:t>
            </a:r>
            <a:r>
              <a:rPr lang="en-US" dirty="0" smtClean="0"/>
              <a:t>: </a:t>
            </a:r>
            <a:r>
              <a:rPr lang="en-US" dirty="0" smtClean="0">
                <a:hlinkClick r:id="rId3"/>
              </a:rPr>
              <a:t>http://www.colorincolorado.org/watch_and_learn/57465</a:t>
            </a:r>
            <a:r>
              <a:rPr lang="en-US" dirty="0" smtClean="0">
                <a:hlinkClick r:id="rId3"/>
              </a:rPr>
              <a:t>/</a:t>
            </a:r>
            <a:endParaRPr lang="en-US" dirty="0" smtClean="0"/>
          </a:p>
          <a:p>
            <a:pPr lvl="1"/>
            <a:endParaRPr lang="en-US" dirty="0" smtClean="0"/>
          </a:p>
          <a:p>
            <a:pPr lvl="1"/>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Right Arrow 3"/>
          <p:cNvSpPr/>
          <p:nvPr/>
        </p:nvSpPr>
        <p:spPr>
          <a:xfrm>
            <a:off x="4800600" y="22860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ight Arrow 4"/>
          <p:cNvSpPr/>
          <p:nvPr/>
        </p:nvSpPr>
        <p:spPr>
          <a:xfrm>
            <a:off x="6096000" y="2286000"/>
            <a:ext cx="228600"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mmins cuadrants.png"/>
          <p:cNvPicPr>
            <a:picLocks noChangeAspect="1"/>
          </p:cNvPicPr>
          <p:nvPr/>
        </p:nvPicPr>
        <p:blipFill>
          <a:blip r:embed="rId2" cstate="print"/>
          <a:stretch>
            <a:fillRect/>
          </a:stretch>
        </p:blipFill>
        <p:spPr>
          <a:xfrm>
            <a:off x="2133600" y="1371600"/>
            <a:ext cx="4610602" cy="4800600"/>
          </a:xfrm>
          <a:prstGeom prst="rect">
            <a:avLst/>
          </a:prstGeom>
        </p:spPr>
      </p:pic>
      <p:sp>
        <p:nvSpPr>
          <p:cNvPr id="7" name="Rectangle 6"/>
          <p:cNvSpPr/>
          <p:nvPr/>
        </p:nvSpPr>
        <p:spPr>
          <a:xfrm rot="5400000">
            <a:off x="992330" y="2741471"/>
            <a:ext cx="168187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BICS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7"/>
          <p:cNvSpPr/>
          <p:nvPr/>
        </p:nvSpPr>
        <p:spPr>
          <a:xfrm rot="16200000">
            <a:off x="6125897" y="2865703"/>
            <a:ext cx="193033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CALP</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Rectangle 8"/>
          <p:cNvSpPr/>
          <p:nvPr/>
        </p:nvSpPr>
        <p:spPr>
          <a:xfrm>
            <a:off x="2743200" y="609600"/>
            <a:ext cx="3623108"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More Scaffold</a:t>
            </a:r>
            <a:endParaRPr lang="en-U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Rectangle 9"/>
          <p:cNvSpPr/>
          <p:nvPr/>
        </p:nvSpPr>
        <p:spPr>
          <a:xfrm>
            <a:off x="2743200" y="5943600"/>
            <a:ext cx="3733800" cy="707886"/>
          </a:xfrm>
          <a:prstGeom prst="rect">
            <a:avLst/>
          </a:prstGeom>
        </p:spPr>
        <p:txBody>
          <a:bodyPr wrap="square">
            <a:spAutoFit/>
          </a:bodyPr>
          <a:lstStyle/>
          <a:p>
            <a:pPr algn="ct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Less Scaffold</a:t>
            </a:r>
            <a:endPar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Title 12"/>
          <p:cNvSpPr>
            <a:spLocks noGrp="1"/>
          </p:cNvSpPr>
          <p:nvPr>
            <p:ph type="title"/>
          </p:nvPr>
        </p:nvSpPr>
        <p:spPr>
          <a:xfrm>
            <a:off x="838200" y="0"/>
            <a:ext cx="7162800" cy="685800"/>
          </a:xfrm>
        </p:spPr>
        <p:txBody>
          <a:bodyPr>
            <a:normAutofit fontScale="90000"/>
          </a:bodyPr>
          <a:lstStyle/>
          <a:p>
            <a:r>
              <a:rPr lang="en-US" dirty="0" smtClean="0"/>
              <a:t/>
            </a:r>
            <a:br>
              <a:rPr lang="en-US" dirty="0" smtClean="0"/>
            </a:br>
            <a:r>
              <a:rPr lang="en-US" dirty="0" smtClean="0"/>
              <a:t/>
            </a:r>
            <a:br>
              <a:rPr lang="en-US" dirty="0" smtClean="0"/>
            </a:br>
            <a:r>
              <a:rPr lang="en-US" sz="3600" dirty="0" smtClean="0"/>
              <a:t>Obj 2: ELL Instructional Planning</a:t>
            </a:r>
            <a:endParaRPr lang="en-US" sz="36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 2: Examples of Good ELL Instruction:</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Supralexical </a:t>
            </a:r>
          </a:p>
          <a:p>
            <a:pPr lvl="1"/>
            <a:r>
              <a:rPr lang="en-US" dirty="0" smtClean="0"/>
              <a:t>SGGR</a:t>
            </a:r>
          </a:p>
          <a:p>
            <a:pPr lvl="1"/>
            <a:r>
              <a:rPr lang="en-US" dirty="0" smtClean="0"/>
              <a:t>Sample C. R. Read Aloud: </a:t>
            </a:r>
            <a:r>
              <a:rPr lang="en-US" i="1" dirty="0" smtClean="0"/>
              <a:t>Going Home,</a:t>
            </a:r>
            <a:r>
              <a:rPr lang="en-US" dirty="0" smtClean="0"/>
              <a:t> Eve Bunting</a:t>
            </a:r>
          </a:p>
          <a:p>
            <a:pPr lvl="1"/>
            <a:r>
              <a:rPr lang="en-US" dirty="0" smtClean="0"/>
              <a:t>C.R. Interactive Reading Video: Various Versions </a:t>
            </a:r>
            <a:r>
              <a:rPr lang="en-US" dirty="0" smtClean="0"/>
              <a:t>of </a:t>
            </a:r>
            <a:r>
              <a:rPr lang="en-US" i="1" dirty="0" smtClean="0"/>
              <a:t>Cinderella </a:t>
            </a:r>
            <a:r>
              <a:rPr lang="en-US" dirty="0" smtClean="0">
                <a:hlinkClick r:id="rId3"/>
              </a:rPr>
              <a:t>http://www.colorincolorado.org/watch_and_learn/57466</a:t>
            </a:r>
            <a:r>
              <a:rPr lang="en-US" dirty="0" smtClean="0">
                <a:hlinkClick r:id="rId3"/>
              </a:rPr>
              <a:t>/</a:t>
            </a:r>
            <a:endParaRPr lang="en-US" dirty="0" smtClean="0"/>
          </a:p>
          <a:p>
            <a:pPr lvl="1"/>
            <a:r>
              <a:rPr lang="en-US" dirty="0" smtClean="0"/>
              <a:t>Shared Reading: </a:t>
            </a:r>
            <a:r>
              <a:rPr lang="en-US" i="1" dirty="0" smtClean="0"/>
              <a:t>All Kinds of Dogs</a:t>
            </a:r>
          </a:p>
          <a:p>
            <a:r>
              <a:rPr lang="en-US" b="1" dirty="0" smtClean="0"/>
              <a:t>Lexical  (from </a:t>
            </a:r>
            <a:r>
              <a:rPr lang="en-US" b="1" dirty="0" smtClean="0">
                <a:hlinkClick r:id="rId4"/>
              </a:rPr>
              <a:t>www.eslkidstuff.com</a:t>
            </a:r>
            <a:r>
              <a:rPr lang="en-US" b="1" dirty="0" smtClean="0"/>
              <a:t>) </a:t>
            </a:r>
          </a:p>
          <a:p>
            <a:pPr lvl="1"/>
            <a:r>
              <a:rPr lang="en-US" dirty="0" smtClean="0"/>
              <a:t>Draw and Roll…Vocabulary from </a:t>
            </a:r>
            <a:r>
              <a:rPr lang="en-US" i="1" dirty="0" smtClean="0"/>
              <a:t>All Kinds of Dogs –  </a:t>
            </a:r>
            <a:r>
              <a:rPr lang="en-US" dirty="0" smtClean="0"/>
              <a:t>whole class</a:t>
            </a:r>
            <a:endParaRPr lang="en-US" dirty="0" smtClean="0"/>
          </a:p>
          <a:p>
            <a:pPr lvl="1"/>
            <a:r>
              <a:rPr lang="en-US" dirty="0" smtClean="0"/>
              <a:t>Back Art…….Vocabulary from </a:t>
            </a:r>
            <a:r>
              <a:rPr lang="en-US" i="1" dirty="0" smtClean="0"/>
              <a:t>Going Home</a:t>
            </a:r>
            <a:r>
              <a:rPr lang="en-US" dirty="0" smtClean="0"/>
              <a:t>   – 2 teams of 3-6  (children take turns being : artist, detective, or clue givers).   </a:t>
            </a:r>
          </a:p>
          <a:p>
            <a:r>
              <a:rPr lang="en-US" b="1" dirty="0" smtClean="0"/>
              <a:t>Sublexical </a:t>
            </a:r>
          </a:p>
          <a:p>
            <a:pPr lvl="1"/>
            <a:r>
              <a:rPr lang="en-US" dirty="0" smtClean="0"/>
              <a:t>Letter-sound correspondence Boom!  - groups of 4 </a:t>
            </a:r>
          </a:p>
          <a:p>
            <a:pPr lvl="1">
              <a:buFontTx/>
              <a:buChar char="-"/>
            </a:pPr>
            <a:r>
              <a:rPr lang="en-US" dirty="0" smtClean="0"/>
              <a:t>Short vowel </a:t>
            </a:r>
            <a:r>
              <a:rPr lang="en-US" dirty="0" smtClean="0"/>
              <a:t>chant </a:t>
            </a:r>
            <a:r>
              <a:rPr lang="en-US" dirty="0" smtClean="0">
                <a:hlinkClick r:id="rId5"/>
              </a:rPr>
              <a:t>http://</a:t>
            </a:r>
            <a:r>
              <a:rPr lang="en-US" dirty="0" smtClean="0">
                <a:hlinkClick r:id="rId5"/>
              </a:rPr>
              <a:t>rdg4402spring13.wikispaces.com/Instructional+Ideas_Sublexical+Skills</a:t>
            </a:r>
            <a:endParaRPr lang="en-US" dirty="0" smtClean="0"/>
          </a:p>
          <a:p>
            <a:pPr lvl="1">
              <a:buFontTx/>
              <a:buChar char="-"/>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 3: Family Involvement</a:t>
            </a: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Why?</a:t>
            </a:r>
          </a:p>
          <a:p>
            <a:r>
              <a:rPr lang="en-US" dirty="0" smtClean="0"/>
              <a:t>L1 maintenance </a:t>
            </a:r>
          </a:p>
          <a:p>
            <a:r>
              <a:rPr lang="en-US" dirty="0" smtClean="0"/>
              <a:t>Honor/celebrate the culture of home </a:t>
            </a:r>
          </a:p>
          <a:p>
            <a:r>
              <a:rPr lang="en-US" dirty="0" smtClean="0"/>
              <a:t>School as “center of community”</a:t>
            </a:r>
          </a:p>
          <a:p>
            <a:pPr>
              <a:buNone/>
            </a:pPr>
            <a:r>
              <a:rPr lang="en-US" b="1" dirty="0" smtClean="0"/>
              <a:t>How? </a:t>
            </a:r>
          </a:p>
          <a:p>
            <a:r>
              <a:rPr lang="en-US" dirty="0" smtClean="0"/>
              <a:t>Parent letters idea: </a:t>
            </a:r>
            <a:r>
              <a:rPr lang="en-US" dirty="0" smtClean="0">
                <a:hlinkClick r:id="rId3"/>
              </a:rPr>
              <a:t>www.colorincolorado.org/educators/reachingout</a:t>
            </a:r>
            <a:r>
              <a:rPr lang="en-US" dirty="0" smtClean="0">
                <a:hlinkClick r:id="rId3"/>
              </a:rPr>
              <a:t>/</a:t>
            </a:r>
            <a:r>
              <a:rPr lang="en-US" dirty="0" smtClean="0"/>
              <a:t> </a:t>
            </a:r>
            <a:endParaRPr lang="en-US" b="1" dirty="0" smtClean="0"/>
          </a:p>
          <a:p>
            <a:r>
              <a:rPr lang="en-US" dirty="0" smtClean="0"/>
              <a:t>Give 1 – Get 1: Your Ideas for family involvement</a:t>
            </a:r>
          </a:p>
          <a:p>
            <a:pPr>
              <a:buNone/>
            </a:pP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Journal </a:t>
            </a:r>
            <a:r>
              <a:rPr lang="en-US" dirty="0" smtClean="0"/>
              <a:t>Topic</a:t>
            </a:r>
            <a:endParaRPr lang="en-US" dirty="0"/>
          </a:p>
        </p:txBody>
      </p:sp>
      <p:sp>
        <p:nvSpPr>
          <p:cNvPr id="3" name="Content Placeholder 2"/>
          <p:cNvSpPr>
            <a:spLocks noGrp="1"/>
          </p:cNvSpPr>
          <p:nvPr>
            <p:ph idx="1"/>
          </p:nvPr>
        </p:nvSpPr>
        <p:spPr/>
        <p:txBody>
          <a:bodyPr>
            <a:normAutofit/>
          </a:bodyPr>
          <a:lstStyle/>
          <a:p>
            <a:r>
              <a:rPr lang="en-US" dirty="0" smtClean="0"/>
              <a:t>How has your experience as an ELL or working with ELLS in this or other classes shaped your philosophy of reading instruction? Does your philosophy coincide with Nettles – chapter 3 – or not and why?  </a:t>
            </a:r>
          </a:p>
          <a:p>
            <a:pPr algn="ctr">
              <a:buNone/>
            </a:pPr>
            <a:r>
              <a:rPr lang="en-US" dirty="0" smtClean="0"/>
              <a:t>-</a:t>
            </a:r>
            <a:r>
              <a:rPr lang="en-US" dirty="0" smtClean="0"/>
              <a:t>OR-</a:t>
            </a:r>
            <a:endParaRPr lang="en-US" dirty="0" smtClean="0"/>
          </a:p>
          <a:p>
            <a:r>
              <a:rPr lang="en-US" dirty="0" smtClean="0"/>
              <a:t>If you do not have personal or professional experiences with ELLS, what do you think about Nettle’s ideas in chapter 3? Can you imagine what it would be like to be an ELL in a middle level reading classroom? </a:t>
            </a:r>
          </a:p>
          <a:p>
            <a:pPr>
              <a:buNone/>
            </a:pPr>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Pair-Share</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a:t>
            </a:r>
            <a:r>
              <a:rPr lang="en-US" dirty="0"/>
              <a:t>g</a:t>
            </a:r>
          </a:p>
        </p:txBody>
      </p:sp>
      <p:sp>
        <p:nvSpPr>
          <p:cNvPr id="3" name="Content Placeholder 2"/>
          <p:cNvSpPr>
            <a:spLocks noGrp="1"/>
          </p:cNvSpPr>
          <p:nvPr>
            <p:ph idx="1"/>
          </p:nvPr>
        </p:nvSpPr>
        <p:spPr/>
        <p:txBody>
          <a:bodyPr>
            <a:normAutofit fontScale="47500" lnSpcReduction="20000"/>
          </a:bodyPr>
          <a:lstStyle/>
          <a:p>
            <a:r>
              <a:rPr lang="en-US" b="1" dirty="0" smtClean="0"/>
              <a:t>Today: </a:t>
            </a:r>
            <a:r>
              <a:rPr lang="en-US" dirty="0" smtClean="0"/>
              <a:t>Turn </a:t>
            </a:r>
            <a:r>
              <a:rPr lang="en-US" dirty="0" smtClean="0"/>
              <a:t>in summaries + connections for chapter </a:t>
            </a:r>
            <a:r>
              <a:rPr lang="en-US" dirty="0" smtClean="0"/>
              <a:t>3</a:t>
            </a:r>
            <a:endParaRPr lang="en-US" dirty="0" smtClean="0"/>
          </a:p>
          <a:p>
            <a:r>
              <a:rPr lang="en-US" b="1" dirty="0" smtClean="0"/>
              <a:t>Wednesday 11/12</a:t>
            </a:r>
            <a:r>
              <a:rPr lang="en-US" dirty="0" smtClean="0"/>
              <a:t>: Atwell chapter 8; Nancy is Lit Circle Director. </a:t>
            </a:r>
            <a:endParaRPr lang="en-US" dirty="0" smtClean="0"/>
          </a:p>
          <a:p>
            <a:r>
              <a:rPr lang="en-US" b="1" dirty="0" smtClean="0"/>
              <a:t>Monday 11/17:  </a:t>
            </a:r>
            <a:r>
              <a:rPr lang="en-US" dirty="0" smtClean="0"/>
              <a:t>last formal SGGR lesson</a:t>
            </a:r>
          </a:p>
          <a:p>
            <a:r>
              <a:rPr lang="en-US" b="1" dirty="0" smtClean="0"/>
              <a:t>Wednesday</a:t>
            </a:r>
            <a:r>
              <a:rPr lang="en-US" dirty="0" smtClean="0"/>
              <a:t> 11/19: is our end of SGGR party with students</a:t>
            </a:r>
            <a:endParaRPr lang="en-US" dirty="0" smtClean="0"/>
          </a:p>
          <a:p>
            <a:r>
              <a:rPr lang="en-US" b="1" dirty="0" smtClean="0"/>
              <a:t>Upcoming assignments  - see syllabus – due 11/24</a:t>
            </a:r>
          </a:p>
          <a:p>
            <a:pPr lvl="1"/>
            <a:r>
              <a:rPr lang="en-US" dirty="0" smtClean="0"/>
              <a:t>Graphite board/App flow presentation - online</a:t>
            </a:r>
          </a:p>
          <a:p>
            <a:pPr lvl="1"/>
            <a:r>
              <a:rPr lang="en-US" dirty="0" smtClean="0"/>
              <a:t>Novel study/Book Talk  - upload to wiki</a:t>
            </a:r>
          </a:p>
          <a:p>
            <a:pPr lvl="1"/>
            <a:r>
              <a:rPr lang="en-US" dirty="0" smtClean="0"/>
              <a:t>Literacy Center – upload to wiki and print direction cards</a:t>
            </a:r>
          </a:p>
          <a:p>
            <a:r>
              <a:rPr lang="en-US" b="1" dirty="0" smtClean="0"/>
              <a:t>Field Portfolio due </a:t>
            </a:r>
            <a:r>
              <a:rPr lang="en-US" b="1" dirty="0" smtClean="0"/>
              <a:t>12/1 – upload all to wiki (no hard copies accepted)</a:t>
            </a:r>
          </a:p>
          <a:p>
            <a:pPr lvl="1"/>
            <a:r>
              <a:rPr lang="en-US" dirty="0" smtClean="0"/>
              <a:t>Lesson plans with annotations</a:t>
            </a:r>
          </a:p>
          <a:p>
            <a:pPr lvl="1"/>
            <a:r>
              <a:rPr lang="en-US" dirty="0" smtClean="0"/>
              <a:t>Lesson reflections</a:t>
            </a:r>
          </a:p>
          <a:p>
            <a:pPr lvl="1"/>
            <a:r>
              <a:rPr lang="en-US" dirty="0" smtClean="0"/>
              <a:t>Assessments: QRI plus 3 informal assessments with annotations</a:t>
            </a:r>
          </a:p>
          <a:p>
            <a:pPr lvl="1"/>
            <a:r>
              <a:rPr lang="en-US" dirty="0" smtClean="0"/>
              <a:t>Assessment reflection</a:t>
            </a:r>
          </a:p>
          <a:p>
            <a:pPr lvl="1"/>
            <a:r>
              <a:rPr lang="en-US" dirty="0" smtClean="0"/>
              <a:t>Student bio</a:t>
            </a:r>
          </a:p>
          <a:p>
            <a:pPr lvl="1"/>
            <a:r>
              <a:rPr lang="en-US" dirty="0" smtClean="0"/>
              <a:t>Any pertinent work samples</a:t>
            </a:r>
          </a:p>
          <a:p>
            <a:pPr lvl="1"/>
            <a:endParaRPr lang="en-US" dirty="0" smtClean="0"/>
          </a:p>
          <a:p>
            <a:pPr>
              <a:buNone/>
            </a:pPr>
            <a:endParaRPr lang="en-US" dirty="0" smtClean="0"/>
          </a:p>
          <a:p>
            <a:pPr>
              <a:buNone/>
            </a:pPr>
            <a:endParaRPr lang="en-US"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Objectives</a:t>
            </a:r>
            <a:endParaRPr lang="en-US" dirty="0"/>
          </a:p>
        </p:txBody>
      </p:sp>
      <p:sp>
        <p:nvSpPr>
          <p:cNvPr id="3" name="Content Placeholder 2"/>
          <p:cNvSpPr>
            <a:spLocks noGrp="1"/>
          </p:cNvSpPr>
          <p:nvPr>
            <p:ph idx="1"/>
          </p:nvPr>
        </p:nvSpPr>
        <p:spPr/>
        <p:txBody>
          <a:bodyPr>
            <a:normAutofit/>
          </a:bodyPr>
          <a:lstStyle/>
          <a:p>
            <a:pPr>
              <a:buNone/>
            </a:pPr>
            <a:r>
              <a:rPr lang="en-US" dirty="0" smtClean="0"/>
              <a:t>1. TLW be able to describe the strengths and challenges of the </a:t>
            </a:r>
            <a:r>
              <a:rPr lang="en-US" dirty="0" smtClean="0"/>
              <a:t>ELL in the reading </a:t>
            </a:r>
            <a:r>
              <a:rPr lang="en-US" dirty="0" smtClean="0"/>
              <a:t>classroom</a:t>
            </a:r>
            <a:endParaRPr lang="en-US" dirty="0" smtClean="0"/>
          </a:p>
          <a:p>
            <a:pPr>
              <a:buNone/>
            </a:pPr>
            <a:r>
              <a:rPr lang="en-US" dirty="0" smtClean="0"/>
              <a:t>2. TLW learn how to best structure and implement intermediate reading instruction for ELLS</a:t>
            </a:r>
          </a:p>
          <a:p>
            <a:pPr>
              <a:buNone/>
            </a:pPr>
            <a:r>
              <a:rPr lang="en-US" dirty="0" smtClean="0"/>
              <a:t>3. TLW </a:t>
            </a:r>
            <a:r>
              <a:rPr lang="en-US" dirty="0" smtClean="0"/>
              <a:t>understand importance of ELL family </a:t>
            </a:r>
            <a:r>
              <a:rPr lang="en-US" dirty="0" smtClean="0"/>
              <a:t>involvement</a:t>
            </a:r>
            <a:endParaRPr lang="en-US" dirty="0" smtClean="0"/>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Levels of reading</a:t>
            </a:r>
            <a:endParaRPr lang="en-US" dirty="0"/>
          </a:p>
        </p:txBody>
      </p:sp>
      <p:graphicFrame>
        <p:nvGraphicFramePr>
          <p:cNvPr id="4" name="Content Placeholder 3"/>
          <p:cNvGraphicFramePr>
            <a:graphicFrameLocks noGrp="1"/>
          </p:cNvGraphicFramePr>
          <p:nvPr>
            <p:ph idx="1"/>
          </p:nvPr>
        </p:nvGraphicFramePr>
        <p:xfrm>
          <a:off x="838200" y="1701800"/>
          <a:ext cx="7620000" cy="447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620000" cy="1371600"/>
          </a:xfrm>
        </p:spPr>
        <p:txBody>
          <a:bodyPr>
            <a:normAutofit/>
          </a:bodyPr>
          <a:lstStyle/>
          <a:p>
            <a:r>
              <a:rPr lang="en-US" sz="2400" b="1" dirty="0" smtClean="0"/>
              <a:t>Obj 1: Who are ELLS in intermediate reading classrooms? Brainstorm/discuss strengths &amp; challenges @ each of 3 levels of reading.</a:t>
            </a:r>
            <a:endParaRPr lang="en-US" sz="2400" b="1" dirty="0"/>
          </a:p>
        </p:txBody>
      </p:sp>
      <p:sp>
        <p:nvSpPr>
          <p:cNvPr id="3" name="Content Placeholder 2"/>
          <p:cNvSpPr>
            <a:spLocks noGrp="1"/>
          </p:cNvSpPr>
          <p:nvPr>
            <p:ph idx="1"/>
          </p:nvPr>
        </p:nvSpPr>
        <p:spPr>
          <a:xfrm>
            <a:off x="838200" y="1981200"/>
            <a:ext cx="7620000" cy="4191000"/>
          </a:xfrm>
        </p:spPr>
        <p:txBody>
          <a:bodyPr/>
          <a:lstStyle/>
          <a:p>
            <a:r>
              <a:rPr lang="en-US" b="1" dirty="0" smtClean="0"/>
              <a:t>Group 1: </a:t>
            </a:r>
            <a:r>
              <a:rPr lang="en-US" dirty="0" smtClean="0"/>
              <a:t>Brainstorm strengths </a:t>
            </a:r>
          </a:p>
          <a:p>
            <a:r>
              <a:rPr lang="en-US" b="1" dirty="0" smtClean="0"/>
              <a:t>Group 2: </a:t>
            </a:r>
            <a:r>
              <a:rPr lang="en-US" dirty="0" smtClean="0"/>
              <a:t>Brainstorm challenges</a:t>
            </a:r>
          </a:p>
          <a:p>
            <a:r>
              <a:rPr lang="en-US" b="1" dirty="0" smtClean="0"/>
              <a:t>Recorder: </a:t>
            </a:r>
            <a:r>
              <a:rPr lang="en-US" dirty="0" smtClean="0"/>
              <a:t>person in the group with most phonemes (sounds) in her first name</a:t>
            </a:r>
          </a:p>
          <a:p>
            <a:r>
              <a:rPr lang="en-US" b="1" dirty="0" smtClean="0"/>
              <a:t>Presenter</a:t>
            </a:r>
            <a:r>
              <a:rPr lang="en-US" dirty="0" smtClean="0"/>
              <a:t>: person in the group with the most graphemes (letters) in her last name</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7315200" cy="990600"/>
          </a:xfrm>
        </p:spPr>
        <p:txBody>
          <a:bodyPr/>
          <a:lstStyle/>
          <a:p>
            <a:r>
              <a:rPr lang="en-US" dirty="0" smtClean="0"/>
              <a:t>Obj 1: ELL Characteristics: </a:t>
            </a:r>
            <a:endParaRPr lang="en-US" dirty="0"/>
          </a:p>
        </p:txBody>
      </p:sp>
      <p:pic>
        <p:nvPicPr>
          <p:cNvPr id="4" name="Content Placeholder 3" descr="cummins_model.gif"/>
          <p:cNvPicPr>
            <a:picLocks noGrp="1" noChangeAspect="1"/>
          </p:cNvPicPr>
          <p:nvPr>
            <p:ph idx="1"/>
          </p:nvPr>
        </p:nvPicPr>
        <p:blipFill>
          <a:blip r:embed="rId2" cstate="print"/>
          <a:stretch>
            <a:fillRect/>
          </a:stretch>
        </p:blipFill>
        <p:spPr>
          <a:xfrm>
            <a:off x="1371600" y="1447800"/>
            <a:ext cx="6248400" cy="5040376"/>
          </a:xfrm>
        </p:spPr>
      </p:pic>
      <p:sp>
        <p:nvSpPr>
          <p:cNvPr id="5" name="Rectangle 4"/>
          <p:cNvSpPr/>
          <p:nvPr/>
        </p:nvSpPr>
        <p:spPr>
          <a:xfrm rot="16200000">
            <a:off x="-649891" y="2935891"/>
            <a:ext cx="298511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tx1">
                    <a:lumMod val="20000"/>
                    <a:lumOff val="80000"/>
                  </a:schemeClr>
                </a:solidFill>
                <a:effectLst>
                  <a:outerShdw blurRad="41275" dist="20320" dir="1800000" algn="tl" rotWithShape="0">
                    <a:srgbClr val="000000">
                      <a:alpha val="40000"/>
                    </a:srgbClr>
                  </a:outerShdw>
                </a:effectLst>
              </a:rPr>
              <a:t>Bloom’s</a:t>
            </a:r>
            <a:r>
              <a:rPr lang="en-US" sz="5400" b="1" cap="none" spc="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 </a:t>
            </a:r>
            <a:endParaRPr lang="en-US" sz="5400" b="1" cap="none" spc="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6" name="Rectangle 5"/>
          <p:cNvSpPr/>
          <p:nvPr/>
        </p:nvSpPr>
        <p:spPr>
          <a:xfrm rot="16200000">
            <a:off x="6687957" y="2227443"/>
            <a:ext cx="2542683" cy="830997"/>
          </a:xfrm>
          <a:prstGeom prst="rect">
            <a:avLst/>
          </a:prstGeom>
          <a:noFill/>
        </p:spPr>
        <p:txBody>
          <a:bodyPr wrap="square" lIns="91440" tIns="45720" rIns="91440" bIns="45720">
            <a:spAutoFit/>
          </a:bodyPr>
          <a:lstStyle/>
          <a:p>
            <a:pPr algn="ctr"/>
            <a:r>
              <a:rPr lang="en-US" sz="4800" b="1" cap="none" spc="0"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Explicit</a:t>
            </a:r>
            <a:endParaRPr lang="en-US" sz="4800" b="1" cap="none" spc="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sp>
        <p:nvSpPr>
          <p:cNvPr id="7" name="Rectangle 6"/>
          <p:cNvSpPr/>
          <p:nvPr/>
        </p:nvSpPr>
        <p:spPr>
          <a:xfrm rot="5400000">
            <a:off x="6853925" y="4652275"/>
            <a:ext cx="2363147" cy="830997"/>
          </a:xfrm>
          <a:prstGeom prst="rect">
            <a:avLst/>
          </a:prstGeom>
          <a:noFill/>
        </p:spPr>
        <p:txBody>
          <a:bodyPr wrap="none" lIns="91440" tIns="45720" rIns="91440" bIns="45720">
            <a:spAutoFit/>
          </a:bodyPr>
          <a:lstStyle/>
          <a:p>
            <a:pPr algn="ctr"/>
            <a:r>
              <a:rPr lang="en-US" sz="4800" b="1" cap="none" spc="0" dirty="0" smtClean="0">
                <a:ln w="12700">
                  <a:solidFill>
                    <a:schemeClr val="tx2">
                      <a:satMod val="155000"/>
                    </a:schemeClr>
                  </a:solidFill>
                  <a:prstDash val="solid"/>
                </a:ln>
                <a:solidFill>
                  <a:schemeClr val="tx1">
                    <a:lumMod val="60000"/>
                    <a:lumOff val="40000"/>
                  </a:schemeClr>
                </a:solidFill>
                <a:effectLst>
                  <a:outerShdw blurRad="41275" dist="20320" dir="1800000" algn="tl" rotWithShape="0">
                    <a:srgbClr val="000000">
                      <a:alpha val="40000"/>
                    </a:srgbClr>
                  </a:outerShdw>
                </a:effectLst>
              </a:rPr>
              <a:t>Implicit</a:t>
            </a:r>
            <a:endParaRPr lang="en-US" sz="4800" b="1" cap="none" spc="0" dirty="0">
              <a:ln w="12700">
                <a:solidFill>
                  <a:schemeClr val="tx2">
                    <a:satMod val="155000"/>
                  </a:schemeClr>
                </a:solidFill>
                <a:prstDash val="solid"/>
              </a:ln>
              <a:solidFill>
                <a:schemeClr val="tx1">
                  <a:lumMod val="60000"/>
                  <a:lumOff val="40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295400"/>
          </a:xfrm>
        </p:spPr>
        <p:txBody>
          <a:bodyPr>
            <a:normAutofit/>
          </a:bodyPr>
          <a:lstStyle/>
          <a:p>
            <a:r>
              <a:rPr lang="en-US" dirty="0" smtClean="0"/>
              <a:t>Obj 1: ELL Reading Strengths:</a:t>
            </a:r>
            <a:endParaRPr lang="en-US" dirty="0"/>
          </a:p>
        </p:txBody>
      </p:sp>
      <p:sp>
        <p:nvSpPr>
          <p:cNvPr id="3" name="Content Placeholder 2"/>
          <p:cNvSpPr>
            <a:spLocks noGrp="1"/>
          </p:cNvSpPr>
          <p:nvPr>
            <p:ph idx="1"/>
          </p:nvPr>
        </p:nvSpPr>
        <p:spPr>
          <a:xfrm>
            <a:off x="533400" y="1143000"/>
            <a:ext cx="8001000" cy="5029200"/>
          </a:xfrm>
        </p:spPr>
        <p:txBody>
          <a:bodyPr>
            <a:normAutofit fontScale="92500" lnSpcReduction="10000"/>
          </a:bodyPr>
          <a:lstStyle/>
          <a:p>
            <a:endParaRPr lang="en-US" b="1" dirty="0" smtClean="0"/>
          </a:p>
          <a:p>
            <a:r>
              <a:rPr lang="en-US" b="1" dirty="0" smtClean="0"/>
              <a:t>Many reading skills transfer between languages </a:t>
            </a:r>
          </a:p>
          <a:p>
            <a:pPr lvl="1"/>
            <a:r>
              <a:rPr lang="en-US" b="1" dirty="0" smtClean="0"/>
              <a:t>Sublexical :</a:t>
            </a:r>
          </a:p>
          <a:p>
            <a:pPr lvl="2"/>
            <a:r>
              <a:rPr lang="en-US" dirty="0" smtClean="0"/>
              <a:t>concepts of print,</a:t>
            </a:r>
          </a:p>
          <a:p>
            <a:pPr lvl="2"/>
            <a:r>
              <a:rPr lang="en-US" dirty="0" smtClean="0"/>
              <a:t>understanding of speech as “spoken print” </a:t>
            </a:r>
          </a:p>
          <a:p>
            <a:pPr lvl="2"/>
            <a:r>
              <a:rPr lang="en-US" dirty="0" smtClean="0"/>
              <a:t>Alphabetic principal </a:t>
            </a:r>
          </a:p>
          <a:p>
            <a:pPr lvl="1"/>
            <a:r>
              <a:rPr lang="en-US" b="1" dirty="0" smtClean="0"/>
              <a:t>Lexical: </a:t>
            </a:r>
          </a:p>
          <a:p>
            <a:pPr lvl="2"/>
            <a:r>
              <a:rPr lang="en-US" dirty="0" smtClean="0"/>
              <a:t>cognate vocabulary </a:t>
            </a:r>
          </a:p>
          <a:p>
            <a:pPr lvl="2"/>
            <a:r>
              <a:rPr lang="en-US" dirty="0" smtClean="0"/>
              <a:t>grammar</a:t>
            </a:r>
          </a:p>
          <a:p>
            <a:pPr lvl="2"/>
            <a:r>
              <a:rPr lang="en-US" dirty="0" smtClean="0"/>
              <a:t>similar orthographies (</a:t>
            </a:r>
            <a:r>
              <a:rPr lang="en-US" i="1" dirty="0" smtClean="0"/>
              <a:t>Italy</a:t>
            </a:r>
            <a:r>
              <a:rPr lang="en-US" dirty="0" smtClean="0"/>
              <a:t>) </a:t>
            </a:r>
            <a:endParaRPr lang="en-US" dirty="0" smtClean="0"/>
          </a:p>
          <a:p>
            <a:pPr lvl="1"/>
            <a:r>
              <a:rPr lang="en-US" b="1" dirty="0" smtClean="0"/>
              <a:t>Supralexical : </a:t>
            </a:r>
          </a:p>
          <a:p>
            <a:pPr lvl="2"/>
            <a:r>
              <a:rPr lang="en-US" dirty="0" smtClean="0"/>
              <a:t>background experience (</a:t>
            </a:r>
            <a:r>
              <a:rPr lang="en-US" i="1" dirty="0" smtClean="0"/>
              <a:t>7 days in Utopia</a:t>
            </a:r>
            <a:r>
              <a:rPr lang="en-US" dirty="0" smtClean="0"/>
              <a:t>) </a:t>
            </a:r>
          </a:p>
          <a:p>
            <a:pPr lvl="2">
              <a:buNone/>
            </a:pPr>
            <a:r>
              <a:rPr lang="en-US" dirty="0" smtClean="0"/>
              <a:t> </a:t>
            </a:r>
          </a:p>
          <a:p>
            <a:pPr lvl="2">
              <a:buNone/>
            </a:pPr>
            <a:endParaRPr lang="en-US" dirty="0" smtClean="0"/>
          </a:p>
          <a:p>
            <a:pPr lvl="1">
              <a:buNone/>
            </a:pPr>
            <a:endParaRPr lang="en-US" dirty="0" smtClean="0"/>
          </a:p>
          <a:p>
            <a:pPr lvl="1">
              <a:buNone/>
            </a:pP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book layout</Template>
  <TotalTime>2181</TotalTime>
  <Words>709</Words>
  <Application>Microsoft Office PowerPoint</Application>
  <PresentationFormat>On-screen Show (4:3)</PresentationFormat>
  <Paragraphs>141</Paragraphs>
  <Slides>14</Slides>
  <Notes>11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Books 16x9</vt:lpstr>
      <vt:lpstr>4402 11-10-14</vt:lpstr>
      <vt:lpstr>Journal Topic</vt:lpstr>
      <vt:lpstr>Journal Pair-Share</vt:lpstr>
      <vt:lpstr>Housekeeping</vt:lpstr>
      <vt:lpstr>Today’s Objectives</vt:lpstr>
      <vt:lpstr>3 Levels of reading</vt:lpstr>
      <vt:lpstr>Obj 1: Who are ELLS in intermediate reading classrooms? Brainstorm/discuss strengths &amp; challenges @ each of 3 levels of reading.</vt:lpstr>
      <vt:lpstr>Obj 1: ELL Characteristics: </vt:lpstr>
      <vt:lpstr>Obj 1: ELL Reading Strengths:</vt:lpstr>
      <vt:lpstr>Obj 1: ELL Reading Challenges: </vt:lpstr>
      <vt:lpstr>Obj 2: Important Reading Instruction MUSTS for ELLS:</vt:lpstr>
      <vt:lpstr>  Obj 2: ELL Instructional Planning</vt:lpstr>
      <vt:lpstr>Obj 2: Examples of Good ELL Instruction:</vt:lpstr>
      <vt:lpstr>Obj 3: Family Involvement</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4402 1-22-14</dc:title>
  <dc:creator>Kary</dc:creator>
  <cp:lastModifiedBy>Kary</cp:lastModifiedBy>
  <cp:revision>50</cp:revision>
  <dcterms:created xsi:type="dcterms:W3CDTF">2014-01-20T19:55:56Z</dcterms:created>
  <dcterms:modified xsi:type="dcterms:W3CDTF">2014-11-10T00:12:44Z</dcterms:modified>
</cp:coreProperties>
</file>